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7" r:id="rId2"/>
    <p:sldId id="258" r:id="rId3"/>
    <p:sldId id="259" r:id="rId4"/>
    <p:sldId id="341" r:id="rId5"/>
    <p:sldId id="260" r:id="rId6"/>
    <p:sldId id="261" r:id="rId7"/>
    <p:sldId id="263" r:id="rId8"/>
    <p:sldId id="266" r:id="rId9"/>
    <p:sldId id="267" r:id="rId10"/>
    <p:sldId id="268" r:id="rId11"/>
    <p:sldId id="353" r:id="rId12"/>
    <p:sldId id="352" r:id="rId13"/>
    <p:sldId id="355" r:id="rId14"/>
    <p:sldId id="354" r:id="rId15"/>
    <p:sldId id="356" r:id="rId16"/>
    <p:sldId id="280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3" r:id="rId28"/>
    <p:sldId id="281" r:id="rId29"/>
    <p:sldId id="284" r:id="rId30"/>
    <p:sldId id="285" r:id="rId31"/>
    <p:sldId id="302" r:id="rId32"/>
    <p:sldId id="286" r:id="rId33"/>
    <p:sldId id="287" r:id="rId34"/>
    <p:sldId id="288" r:id="rId35"/>
    <p:sldId id="289" r:id="rId36"/>
    <p:sldId id="294" r:id="rId37"/>
    <p:sldId id="295" r:id="rId38"/>
    <p:sldId id="296" r:id="rId39"/>
    <p:sldId id="297" r:id="rId40"/>
    <p:sldId id="298" r:id="rId41"/>
    <p:sldId id="300" r:id="rId42"/>
    <p:sldId id="342" r:id="rId43"/>
    <p:sldId id="344" r:id="rId44"/>
    <p:sldId id="345" r:id="rId45"/>
    <p:sldId id="346" r:id="rId46"/>
    <p:sldId id="347" r:id="rId47"/>
    <p:sldId id="348" r:id="rId48"/>
    <p:sldId id="343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49" r:id="rId59"/>
    <p:sldId id="351" r:id="rId60"/>
    <p:sldId id="312" r:id="rId61"/>
    <p:sldId id="313" r:id="rId62"/>
    <p:sldId id="314" r:id="rId63"/>
    <p:sldId id="315" r:id="rId64"/>
    <p:sldId id="350" r:id="rId65"/>
    <p:sldId id="316" r:id="rId66"/>
    <p:sldId id="317" r:id="rId67"/>
    <p:sldId id="318" r:id="rId68"/>
    <p:sldId id="334" r:id="rId69"/>
    <p:sldId id="333" r:id="rId70"/>
    <p:sldId id="319" r:id="rId71"/>
    <p:sldId id="320" r:id="rId72"/>
    <p:sldId id="321" r:id="rId73"/>
    <p:sldId id="32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5"/>
    <p:restoredTop sz="94179"/>
  </p:normalViewPr>
  <p:slideViewPr>
    <p:cSldViewPr snapToGrid="0" snapToObjects="1">
      <p:cViewPr varScale="1">
        <p:scale>
          <a:sx n="127" d="100"/>
          <a:sy n="127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595034995626"/>
          <c:y val="0.113685881051192"/>
          <c:w val="0.865349409448819"/>
          <c:h val="0.774502808098808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Sheet1!$B$2:$B$54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3898.6354119859911</c:v>
                </c:pt>
                <c:pt idx="2">
                  <c:v>3413.801194585435</c:v>
                </c:pt>
                <c:pt idx="3">
                  <c:v>2986.2046709655792</c:v>
                </c:pt>
                <c:pt idx="4">
                  <c:v>2230.975235017966</c:v>
                </c:pt>
                <c:pt idx="5">
                  <c:v>1598.909789240234</c:v>
                </c:pt>
                <c:pt idx="6">
                  <c:v>1135.6986744914359</c:v>
                </c:pt>
                <c:pt idx="7">
                  <c:v>1107.463651954891</c:v>
                </c:pt>
                <c:pt idx="8">
                  <c:v>1028.850675756998</c:v>
                </c:pt>
                <c:pt idx="9">
                  <c:v>974.16497565639895</c:v>
                </c:pt>
                <c:pt idx="10">
                  <c:v>897.76107989362333</c:v>
                </c:pt>
                <c:pt idx="11">
                  <c:v>898.90133913325337</c:v>
                </c:pt>
                <c:pt idx="12">
                  <c:v>766.72912188370685</c:v>
                </c:pt>
                <c:pt idx="13">
                  <c:v>699.20327228763847</c:v>
                </c:pt>
                <c:pt idx="14">
                  <c:v>651.80747334577188</c:v>
                </c:pt>
                <c:pt idx="15">
                  <c:v>636.40640117352575</c:v>
                </c:pt>
                <c:pt idx="16">
                  <c:v>581.91979783599641</c:v>
                </c:pt>
                <c:pt idx="17">
                  <c:v>522.70771720689845</c:v>
                </c:pt>
                <c:pt idx="18">
                  <c:v>502.61127606225159</c:v>
                </c:pt>
                <c:pt idx="19">
                  <c:v>495.96345237787818</c:v>
                </c:pt>
                <c:pt idx="20">
                  <c:v>397.08729936016078</c:v>
                </c:pt>
                <c:pt idx="21">
                  <c:v>102.1273329768968</c:v>
                </c:pt>
                <c:pt idx="22">
                  <c:v>15.03313587742117</c:v>
                </c:pt>
                <c:pt idx="23">
                  <c:v>8.3564433578891393</c:v>
                </c:pt>
                <c:pt idx="24">
                  <c:v>3.8055784468656051</c:v>
                </c:pt>
                <c:pt idx="25">
                  <c:v>2.585949308256267</c:v>
                </c:pt>
                <c:pt idx="26">
                  <c:v>1.719039989692007</c:v>
                </c:pt>
                <c:pt idx="27">
                  <c:v>1.2007237715317061</c:v>
                </c:pt>
                <c:pt idx="28">
                  <c:v>0.781481493601765</c:v>
                </c:pt>
                <c:pt idx="29">
                  <c:v>0.51971414254902903</c:v>
                </c:pt>
                <c:pt idx="30">
                  <c:v>0.35013377269484602</c:v>
                </c:pt>
                <c:pt idx="31">
                  <c:v>0.34583289708415799</c:v>
                </c:pt>
                <c:pt idx="32">
                  <c:v>0.32324148606056402</c:v>
                </c:pt>
                <c:pt idx="33">
                  <c:v>0.232919802788843</c:v>
                </c:pt>
                <c:pt idx="34">
                  <c:v>0.185689034573575</c:v>
                </c:pt>
                <c:pt idx="35">
                  <c:v>0.116632599765115</c:v>
                </c:pt>
                <c:pt idx="36">
                  <c:v>8.6038201162834199E-2</c:v>
                </c:pt>
                <c:pt idx="37">
                  <c:v>8.5180211536214495E-2</c:v>
                </c:pt>
                <c:pt idx="38">
                  <c:v>6.5569918171970096E-2</c:v>
                </c:pt>
                <c:pt idx="39">
                  <c:v>6.64969037714679E-2</c:v>
                </c:pt>
                <c:pt idx="40">
                  <c:v>7.3537214207825705E-2</c:v>
                </c:pt>
                <c:pt idx="41">
                  <c:v>6.30149564239849E-2</c:v>
                </c:pt>
                <c:pt idx="42">
                  <c:v>6.3641248422909497E-2</c:v>
                </c:pt>
                <c:pt idx="43">
                  <c:v>6.1669609328109401E-2</c:v>
                </c:pt>
                <c:pt idx="44">
                  <c:v>5.6623078061611799E-2</c:v>
                </c:pt>
                <c:pt idx="45">
                  <c:v>4.4534522212317199E-2</c:v>
                </c:pt>
                <c:pt idx="46">
                  <c:v>5.46721871011926E-2</c:v>
                </c:pt>
                <c:pt idx="47">
                  <c:v>5.4498301867545097E-2</c:v>
                </c:pt>
                <c:pt idx="48">
                  <c:v>6.3676561383730998E-2</c:v>
                </c:pt>
                <c:pt idx="49">
                  <c:v>4.4109308689520697E-2</c:v>
                </c:pt>
                <c:pt idx="50">
                  <c:v>4.67865256395565E-2</c:v>
                </c:pt>
                <c:pt idx="51">
                  <c:v>1.51471134830736E-2</c:v>
                </c:pt>
                <c:pt idx="52">
                  <c:v>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9C-CC49-B78D-B3414B65184E}"/>
            </c:ext>
          </c:extLst>
        </c:ser>
        <c:ser>
          <c:idx val="1"/>
          <c:order val="1"/>
          <c:spPr>
            <a:ln w="381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Sheet1!$D$2:$D$54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4452.4675491838452</c:v>
                </c:pt>
                <c:pt idx="2">
                  <c:v>3742.286897402274</c:v>
                </c:pt>
                <c:pt idx="3">
                  <c:v>3148.3699970409439</c:v>
                </c:pt>
                <c:pt idx="4">
                  <c:v>2569.4407980190699</c:v>
                </c:pt>
                <c:pt idx="5">
                  <c:v>2354.510268294001</c:v>
                </c:pt>
                <c:pt idx="6">
                  <c:v>2161.6595786046159</c:v>
                </c:pt>
                <c:pt idx="7">
                  <c:v>1980.839441136203</c:v>
                </c:pt>
                <c:pt idx="8">
                  <c:v>1815.1446834628821</c:v>
                </c:pt>
                <c:pt idx="9">
                  <c:v>1663.3100863610171</c:v>
                </c:pt>
                <c:pt idx="10">
                  <c:v>1528.5241466481791</c:v>
                </c:pt>
                <c:pt idx="11">
                  <c:v>1400.66500126918</c:v>
                </c:pt>
                <c:pt idx="12">
                  <c:v>1283.5011145113131</c:v>
                </c:pt>
                <c:pt idx="13">
                  <c:v>1176.1378412818569</c:v>
                </c:pt>
                <c:pt idx="14">
                  <c:v>1080.829789302308</c:v>
                </c:pt>
                <c:pt idx="15">
                  <c:v>990.41972056810096</c:v>
                </c:pt>
                <c:pt idx="16">
                  <c:v>907.57234173144104</c:v>
                </c:pt>
                <c:pt idx="17">
                  <c:v>831.65504318050762</c:v>
                </c:pt>
                <c:pt idx="18">
                  <c:v>764.26207332408967</c:v>
                </c:pt>
                <c:pt idx="19">
                  <c:v>700.33250063458911</c:v>
                </c:pt>
                <c:pt idx="20">
                  <c:v>641.75055725565664</c:v>
                </c:pt>
                <c:pt idx="21">
                  <c:v>588.06892064092835</c:v>
                </c:pt>
                <c:pt idx="22">
                  <c:v>539.90200522854957</c:v>
                </c:pt>
                <c:pt idx="23">
                  <c:v>494.73987342428211</c:v>
                </c:pt>
                <c:pt idx="24">
                  <c:v>453.3554978227217</c:v>
                </c:pt>
                <c:pt idx="25">
                  <c:v>415.43287381210752</c:v>
                </c:pt>
                <c:pt idx="26">
                  <c:v>381.76836907332222</c:v>
                </c:pt>
                <c:pt idx="27">
                  <c:v>349.83391942168328</c:v>
                </c:pt>
                <c:pt idx="28">
                  <c:v>320.57074679864951</c:v>
                </c:pt>
                <c:pt idx="29">
                  <c:v>293.75540220035651</c:v>
                </c:pt>
                <c:pt idx="30">
                  <c:v>269.95100261427461</c:v>
                </c:pt>
                <c:pt idx="31">
                  <c:v>247.36993671214111</c:v>
                </c:pt>
                <c:pt idx="32">
                  <c:v>226.67774891136079</c:v>
                </c:pt>
                <c:pt idx="33">
                  <c:v>207.71643690605379</c:v>
                </c:pt>
                <c:pt idx="34">
                  <c:v>190.88418453666111</c:v>
                </c:pt>
                <c:pt idx="35">
                  <c:v>174.91695971084201</c:v>
                </c:pt>
                <c:pt idx="36">
                  <c:v>160.4376393139141</c:v>
                </c:pt>
                <c:pt idx="37">
                  <c:v>146.87770110017831</c:v>
                </c:pt>
                <c:pt idx="38">
                  <c:v>134.84740064296921</c:v>
                </c:pt>
                <c:pt idx="39">
                  <c:v>123.56758315327011</c:v>
                </c:pt>
                <c:pt idx="40">
                  <c:v>113.23130837922029</c:v>
                </c:pt>
                <c:pt idx="41">
                  <c:v>103.759650145191</c:v>
                </c:pt>
                <c:pt idx="42">
                  <c:v>95.351511420022746</c:v>
                </c:pt>
                <c:pt idx="43">
                  <c:v>87.37547598250967</c:v>
                </c:pt>
                <c:pt idx="44">
                  <c:v>80.066625997571805</c:v>
                </c:pt>
                <c:pt idx="45">
                  <c:v>73.369152231208204</c:v>
                </c:pt>
                <c:pt idx="46">
                  <c:v>67.423700321484432</c:v>
                </c:pt>
                <c:pt idx="47">
                  <c:v>61.783791576635053</c:v>
                </c:pt>
                <c:pt idx="48">
                  <c:v>56.615654189610083</c:v>
                </c:pt>
                <c:pt idx="49">
                  <c:v>51.879825072595423</c:v>
                </c:pt>
                <c:pt idx="50">
                  <c:v>47.675755710011373</c:v>
                </c:pt>
                <c:pt idx="51">
                  <c:v>43.687737991254927</c:v>
                </c:pt>
                <c:pt idx="52">
                  <c:v>40.646153206458209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9C-CC49-B78D-B3414B651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3055504"/>
        <c:axId val="1583056864"/>
      </c:lineChart>
      <c:dateAx>
        <c:axId val="1583055504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6864"/>
        <c:crossesAt val="1E-3"/>
        <c:auto val="0"/>
        <c:lblOffset val="100"/>
        <c:baseTimeUnit val="months"/>
        <c:majorUnit val="6"/>
        <c:majorTimeUnit val="months"/>
      </c:dateAx>
      <c:valAx>
        <c:axId val="15830568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Cost per Mb in US$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222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5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24.png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9465" y="1066011"/>
            <a:ext cx="8622535" cy="1470025"/>
          </a:xfrm>
          <a:noFill/>
        </p:spPr>
        <p:txBody>
          <a:bodyPr>
            <a:noAutofit/>
          </a:bodyPr>
          <a:lstStyle/>
          <a:p>
            <a:r>
              <a:rPr lang="en-US" sz="4000" b="0" dirty="0">
                <a:latin typeface="Helvetica" charset="0"/>
                <a:ea typeface="Helvetica" charset="0"/>
                <a:cs typeface="Helvetica" charset="0"/>
              </a:rPr>
              <a:t>The bioinformatics of reduced representation libraries: </a:t>
            </a:r>
            <a:br>
              <a:rPr lang="en-US" sz="4000" b="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000" b="0" dirty="0">
                <a:latin typeface="Helvetica" charset="0"/>
                <a:ea typeface="Helvetica" charset="0"/>
                <a:cs typeface="Helvetica" charset="0"/>
              </a:rPr>
              <a:t>RADseq and beyond</a:t>
            </a:r>
            <a:endParaRPr lang="en-US" sz="1600" b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0472" y="3164671"/>
            <a:ext cx="5010780" cy="21256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Jonathan B. Puritz</a:t>
            </a:r>
          </a:p>
          <a:p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University of Rhode Island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478" y="4446995"/>
            <a:ext cx="5962702" cy="24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93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Workshop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067"/>
          <a:stretch/>
        </p:blipFill>
        <p:spPr>
          <a:xfrm>
            <a:off x="10995202" y="717784"/>
            <a:ext cx="1084735" cy="6241816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815321" y="943648"/>
            <a:ext cx="4742565" cy="1151739"/>
            <a:chOff x="4156808" y="815912"/>
            <a:chExt cx="4742565" cy="1151739"/>
          </a:xfrm>
        </p:grpSpPr>
        <p:sp>
          <p:nvSpPr>
            <p:cNvPr id="91" name="Rounded Rectangle 90"/>
            <p:cNvSpPr/>
            <p:nvPr/>
          </p:nvSpPr>
          <p:spPr>
            <a:xfrm>
              <a:off x="4156808" y="830411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45635" y="1013499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400642" y="1059192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449012" y="1106954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497382" y="1159946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442654" y="1304731"/>
              <a:ext cx="613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FASTQ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6013318" y="815912"/>
              <a:ext cx="1029798" cy="1150710"/>
              <a:chOff x="6711506" y="839948"/>
              <a:chExt cx="1029798" cy="1150710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6711506" y="853418"/>
                <a:ext cx="1029798" cy="1137240"/>
              </a:xfrm>
              <a:prstGeom prst="roundRect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L-Shape 140"/>
              <p:cNvSpPr/>
              <p:nvPr/>
            </p:nvSpPr>
            <p:spPr>
              <a:xfrm rot="5400000" flipH="1" flipV="1">
                <a:off x="6838290" y="1117878"/>
                <a:ext cx="243707" cy="337050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2" name="L-Shape 141"/>
              <p:cNvSpPr/>
              <p:nvPr/>
            </p:nvSpPr>
            <p:spPr>
              <a:xfrm rot="5400000" flipH="1" flipV="1">
                <a:off x="6954528" y="1247290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3" name="L-Shape 142"/>
              <p:cNvSpPr/>
              <p:nvPr/>
            </p:nvSpPr>
            <p:spPr>
              <a:xfrm rot="5400000" flipH="1" flipV="1">
                <a:off x="7085098" y="1357336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4" name="L-Shape 143"/>
              <p:cNvSpPr/>
              <p:nvPr/>
            </p:nvSpPr>
            <p:spPr>
              <a:xfrm rot="5400000" flipH="1" flipV="1">
                <a:off x="7213820" y="1490034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5" name="L-Shape 144"/>
              <p:cNvSpPr/>
              <p:nvPr/>
            </p:nvSpPr>
            <p:spPr>
              <a:xfrm rot="5400000" flipH="1" flipV="1">
                <a:off x="7348310" y="1616249"/>
                <a:ext cx="243705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6" name="TextBox 145"/>
              <p:cNvSpPr txBox="1"/>
              <p:nvPr/>
            </p:nvSpPr>
            <p:spPr>
              <a:xfrm>
                <a:off x="6722488" y="839948"/>
                <a:ext cx="10188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/>
                  <a:t>dDocent</a:t>
                </a:r>
                <a:endParaRPr lang="en-US" sz="1600" dirty="0"/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5325676" y="1372633"/>
              <a:ext cx="548572" cy="3982"/>
            </a:xfrm>
            <a:prstGeom prst="straightConnector1">
              <a:avLst/>
            </a:prstGeom>
            <a:ln w="66675">
              <a:gradFill>
                <a:gsLst>
                  <a:gs pos="0">
                    <a:schemeClr val="bg1">
                      <a:lumMod val="8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7182186" y="1375989"/>
              <a:ext cx="548572" cy="3982"/>
            </a:xfrm>
            <a:prstGeom prst="straightConnector1">
              <a:avLst/>
            </a:prstGeom>
            <a:ln w="66675">
              <a:gradFill>
                <a:gsLst>
                  <a:gs pos="0">
                    <a:schemeClr val="bg1">
                      <a:lumMod val="8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ed Rectangle 99"/>
            <p:cNvSpPr/>
            <p:nvPr/>
          </p:nvSpPr>
          <p:spPr>
            <a:xfrm>
              <a:off x="7869575" y="829382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076065" y="958077"/>
              <a:ext cx="616818" cy="87984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875066" y="899705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VCF</a:t>
              </a:r>
              <a:endParaRPr lang="en-US" sz="1600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8102499" y="1288844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255098" y="1266556"/>
              <a:ext cx="93344" cy="45719"/>
              <a:chOff x="8290023" y="1266556"/>
              <a:chExt cx="93344" cy="4571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8526733" y="1266556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36" name="Rectangle 135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6" name="Rectangle 105"/>
            <p:cNvSpPr/>
            <p:nvPr/>
          </p:nvSpPr>
          <p:spPr>
            <a:xfrm>
              <a:off x="8392962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440587" y="1266556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8102499" y="1426527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8392962" y="1404812"/>
              <a:ext cx="93344" cy="45719"/>
              <a:chOff x="8290023" y="1266556"/>
              <a:chExt cx="93344" cy="45719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8526733" y="1404239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32" name="Rectangle 131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255098" y="1404239"/>
              <a:ext cx="93344" cy="45719"/>
              <a:chOff x="8392962" y="1404239"/>
              <a:chExt cx="93344" cy="45719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8392962" y="1404239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8440587" y="1404239"/>
                <a:ext cx="45719" cy="45719"/>
              </a:xfrm>
              <a:prstGeom prst="rect">
                <a:avLst/>
              </a:prstGeom>
              <a:solidFill>
                <a:schemeClr val="accent3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8102499" y="1568681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/>
          </p:nvGrpSpPr>
          <p:grpSpPr>
            <a:xfrm>
              <a:off x="8526733" y="1546393"/>
              <a:ext cx="93344" cy="45719"/>
              <a:chOff x="8290023" y="1266556"/>
              <a:chExt cx="93344" cy="45719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8255098" y="1546393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26" name="Rectangle 125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5" name="Rectangle 114"/>
            <p:cNvSpPr/>
            <p:nvPr/>
          </p:nvSpPr>
          <p:spPr>
            <a:xfrm>
              <a:off x="8392962" y="1546393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440587" y="1546393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8102499" y="1707527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>
              <a:off x="8255098" y="1685239"/>
              <a:ext cx="93344" cy="45719"/>
              <a:chOff x="8290023" y="1266556"/>
              <a:chExt cx="93344" cy="4571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526733" y="1685239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22" name="Rectangle 121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>
              <a:off x="8392962" y="1685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440587" y="1685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7" name="Content Placeholder 2"/>
          <p:cNvSpPr txBox="1">
            <a:spLocks/>
          </p:cNvSpPr>
          <p:nvPr/>
        </p:nvSpPr>
        <p:spPr>
          <a:xfrm>
            <a:off x="162416" y="2219484"/>
            <a:ext cx="6739031" cy="440456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Adaptation Genomics and intro to RADseq</a:t>
            </a:r>
          </a:p>
          <a:p>
            <a:pPr lvl="1"/>
            <a:r>
              <a:rPr lang="en-US" dirty="0"/>
              <a:t>RADseq methods, bias, and experimental design</a:t>
            </a:r>
          </a:p>
          <a:p>
            <a:pPr lvl="1"/>
            <a:r>
              <a:rPr lang="en-US" dirty="0"/>
              <a:t>RADseq data pipelines and bioinformatic challenges</a:t>
            </a:r>
          </a:p>
          <a:p>
            <a:r>
              <a:rPr lang="en-US" dirty="0"/>
              <a:t>Exercises</a:t>
            </a:r>
          </a:p>
          <a:p>
            <a:pPr lvl="1"/>
            <a:r>
              <a:rPr lang="en-US" dirty="0"/>
              <a:t>Reference Assembly</a:t>
            </a:r>
          </a:p>
          <a:p>
            <a:pPr lvl="1"/>
            <a:r>
              <a:rPr lang="en-US" dirty="0"/>
              <a:t>Read Mapping</a:t>
            </a:r>
          </a:p>
          <a:p>
            <a:pPr lvl="1"/>
            <a:r>
              <a:rPr lang="en-US" dirty="0"/>
              <a:t>Live demonstration of dDocent</a:t>
            </a:r>
          </a:p>
          <a:p>
            <a:pPr lvl="1"/>
            <a:r>
              <a:rPr lang="en-US" dirty="0"/>
              <a:t>SNP Filtering</a:t>
            </a:r>
          </a:p>
          <a:p>
            <a:r>
              <a:rPr lang="en-US" dirty="0"/>
              <a:t>Bonus Lecture and Exercise</a:t>
            </a:r>
          </a:p>
          <a:p>
            <a:pPr lvl="1"/>
            <a:r>
              <a:rPr lang="en-US" dirty="0"/>
              <a:t>What is EecSeq?</a:t>
            </a:r>
          </a:p>
          <a:p>
            <a:pPr lvl="1"/>
            <a:r>
              <a:rPr lang="en-US" dirty="0"/>
              <a:t>EecSeq Exercise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8" name="Picture 147" descr="FullSizeRend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5854" y="2055296"/>
            <a:ext cx="3492525" cy="3710031"/>
          </a:xfrm>
          <a:prstGeom prst="rect">
            <a:avLst/>
          </a:prstGeom>
        </p:spPr>
      </p:pic>
      <p:sp>
        <p:nvSpPr>
          <p:cNvPr id="14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620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19560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4757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415405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91091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520764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47378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Adaptation Genomics for non-model organisms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9473E9-0FA7-C340-B9E6-2F5B0727E12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057716"/>
              </p:ext>
            </p:extLst>
          </p:nvPr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accent4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accent4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accent4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063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659" y="1785319"/>
            <a:ext cx="8152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“R” is for Restriction Enzyme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little info on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413" y="1412470"/>
            <a:ext cx="5506274" cy="4972167"/>
          </a:xfrm>
        </p:spPr>
        <p:txBody>
          <a:bodyPr>
            <a:normAutofit/>
          </a:bodyPr>
          <a:lstStyle/>
          <a:p>
            <a:r>
              <a:rPr lang="en-US" dirty="0"/>
              <a:t>B.S. Biology (2005)</a:t>
            </a:r>
          </a:p>
          <a:p>
            <a:pPr lvl="1"/>
            <a:r>
              <a:rPr lang="en-US" dirty="0"/>
              <a:t>Brown University</a:t>
            </a:r>
          </a:p>
          <a:p>
            <a:r>
              <a:rPr lang="en-US" dirty="0"/>
              <a:t>PhD Zoology (2011)</a:t>
            </a:r>
          </a:p>
          <a:p>
            <a:pPr lvl="1"/>
            <a:r>
              <a:rPr lang="en-US" dirty="0"/>
              <a:t>University of Hawaii</a:t>
            </a:r>
          </a:p>
          <a:p>
            <a:pPr lvl="1"/>
            <a:r>
              <a:rPr lang="en-US" dirty="0"/>
              <a:t>Hawaii Institute of Marine Biology</a:t>
            </a:r>
          </a:p>
          <a:p>
            <a:pPr lvl="1"/>
            <a:r>
              <a:rPr lang="en-US" dirty="0"/>
              <a:t>Influences of coastal pollution and life history on the population connectivity of Asterinid sea stars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 descr="232323232fp5399;&gt;nu=3292&gt;-;4&gt;;7-&gt;WSNRCG=3673;8948-32&lt;nu0mrj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0161"/>
          <a:stretch/>
        </p:blipFill>
        <p:spPr>
          <a:xfrm>
            <a:off x="6745964" y="1412470"/>
            <a:ext cx="3491345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291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Enzymes 1 and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Digested DNA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/>
              <a:t>Reduced Genome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Barcoding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little info on me</a:t>
            </a:r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945" b="-45945"/>
          <a:stretch/>
        </p:blipFill>
        <p:spPr>
          <a:xfrm>
            <a:off x="6987072" y="1961324"/>
            <a:ext cx="2869831" cy="3682219"/>
          </a:xfr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05413" y="1412470"/>
            <a:ext cx="5506274" cy="4972167"/>
          </a:xfrm>
        </p:spPr>
        <p:txBody>
          <a:bodyPr>
            <a:noAutofit/>
          </a:bodyPr>
          <a:lstStyle/>
          <a:p>
            <a:r>
              <a:rPr lang="en-US" dirty="0"/>
              <a:t>B.S. Biology (2005)</a:t>
            </a:r>
          </a:p>
          <a:p>
            <a:pPr lvl="1"/>
            <a:r>
              <a:rPr lang="en-US" dirty="0"/>
              <a:t>Brown University</a:t>
            </a:r>
          </a:p>
          <a:p>
            <a:r>
              <a:rPr lang="en-US" dirty="0"/>
              <a:t>PhD Zoology (2011)</a:t>
            </a:r>
          </a:p>
          <a:p>
            <a:pPr lvl="1"/>
            <a:r>
              <a:rPr lang="en-US" dirty="0"/>
              <a:t>University of Hawaii</a:t>
            </a:r>
          </a:p>
          <a:p>
            <a:pPr lvl="1"/>
            <a:r>
              <a:rPr lang="en-US" dirty="0"/>
              <a:t>Hawaii Institute of Marine Biology</a:t>
            </a:r>
          </a:p>
          <a:p>
            <a:r>
              <a:rPr lang="en-US" dirty="0"/>
              <a:t>Postdoc (2012-2016)</a:t>
            </a:r>
          </a:p>
          <a:p>
            <a:pPr lvl="1"/>
            <a:r>
              <a:rPr lang="en-US" dirty="0"/>
              <a:t>Texas A&amp;M Corpus Christi</a:t>
            </a:r>
          </a:p>
          <a:p>
            <a:r>
              <a:rPr lang="en-US" dirty="0"/>
              <a:t>Postdoc (2016-2017)</a:t>
            </a:r>
          </a:p>
          <a:p>
            <a:pPr lvl="1"/>
            <a:r>
              <a:rPr lang="en-US" dirty="0"/>
              <a:t>Northeastern University</a:t>
            </a:r>
          </a:p>
          <a:p>
            <a:r>
              <a:rPr lang="en-US" dirty="0"/>
              <a:t>Assistant Professor (Aug 2017- )</a:t>
            </a:r>
          </a:p>
          <a:p>
            <a:pPr lvl="1"/>
            <a:r>
              <a:rPr lang="en-US" dirty="0"/>
              <a:t>University of Rhode Island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" b="5541"/>
          <a:stretch/>
        </p:blipFill>
        <p:spPr>
          <a:xfrm>
            <a:off x="6987072" y="993916"/>
            <a:ext cx="2869831" cy="1934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9967"/>
          <a:stretch/>
        </p:blipFill>
        <p:spPr>
          <a:xfrm>
            <a:off x="10995202" y="717784"/>
            <a:ext cx="1084735" cy="1836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072" y="2931131"/>
            <a:ext cx="2869831" cy="200970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72" y="4940840"/>
            <a:ext cx="2865353" cy="15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RAD: what is it good for?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Sex-biased dispersal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/>
              <a:t>One sex exhibits philopatry (side fidelity)</a:t>
            </a:r>
          </a:p>
          <a:p>
            <a:pPr lvl="1"/>
            <a:r>
              <a:rPr lang="en-US" dirty="0"/>
              <a:t>Typically males monogamous species</a:t>
            </a:r>
          </a:p>
          <a:p>
            <a:pPr lvl="1"/>
            <a:r>
              <a:rPr lang="en-US" dirty="0"/>
              <a:t>Typically females in polygamous species</a:t>
            </a:r>
          </a:p>
          <a:p>
            <a:r>
              <a:rPr lang="en-US" dirty="0"/>
              <a:t>While the other sex is dispersive</a:t>
            </a:r>
          </a:p>
          <a:p>
            <a:endParaRPr lang="en-US" dirty="0"/>
          </a:p>
          <a:p>
            <a:r>
              <a:rPr lang="en-US" dirty="0"/>
              <a:t>Conflicting forces acting on the genome</a:t>
            </a:r>
          </a:p>
          <a:p>
            <a:pPr lvl="1"/>
            <a:r>
              <a:rPr lang="en-US" dirty="0"/>
              <a:t>Dispersive sex is homogenizing much of the genome</a:t>
            </a:r>
          </a:p>
          <a:p>
            <a:pPr lvl="2"/>
            <a:r>
              <a:rPr lang="en-US" dirty="0"/>
              <a:t>bi-parentally inherited parts of the genome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3253149" y="2217095"/>
            <a:ext cx="4400493" cy="3300370"/>
            <a:chOff x="192912" y="-54980"/>
            <a:chExt cx="9217306" cy="691298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11" b="89974" l="17480" r="832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12" y="-54980"/>
              <a:ext cx="9217306" cy="691298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83" b="75130" l="35400" r="64600">
                          <a14:foregroundMark x1="47021" y1="12305" x2="47021" y2="12305"/>
                          <a14:foregroundMark x1="51807" y1="17057" x2="51807" y2="17057"/>
                          <a14:foregroundMark x1="45752" y1="33724" x2="45752" y2="33724"/>
                          <a14:foregroundMark x1="39893" y1="30208" x2="39893" y2="30208"/>
                          <a14:foregroundMark x1="38916" y1="34766" x2="38916" y2="34766"/>
                          <a14:foregroundMark x1="43457" y1="46419" x2="43457" y2="46419"/>
                          <a14:foregroundMark x1="41797" y1="49089" x2="41797" y2="49089"/>
                          <a14:foregroundMark x1="44873" y1="54167" x2="44873" y2="54167"/>
                          <a14:foregroundMark x1="50049" y1="62956" x2="50049" y2="62956"/>
                          <a14:foregroundMark x1="51709" y1="61458" x2="51709" y2="61458"/>
                          <a14:foregroundMark x1="56104" y1="52799" x2="56104" y2="52799"/>
                          <a14:foregroundMark x1="58252" y1="50130" x2="58252" y2="50130"/>
                          <a14:foregroundMark x1="55615" y1="57878" x2="55615" y2="57878"/>
                          <a14:foregroundMark x1="52832" y1="69727" x2="52832" y2="69727"/>
                          <a14:foregroundMark x1="51953" y1="70898" x2="51953" y2="70898"/>
                          <a14:foregroundMark x1="53711" y1="68880" x2="53711" y2="68880"/>
                          <a14:foregroundMark x1="58789" y1="31055" x2="58789" y2="31055"/>
                          <a14:foregroundMark x1="57520" y1="35286" x2="57520" y2="35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19177">
              <a:off x="2788048" y="2074400"/>
              <a:ext cx="4100534" cy="30754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4615357">
              <a:off x="6272646" y="1782236"/>
              <a:ext cx="384608" cy="217333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8187872">
              <a:off x="6017453" y="3785881"/>
              <a:ext cx="384608" cy="217333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13243712">
              <a:off x="3646619" y="3952467"/>
              <a:ext cx="358560" cy="202614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17109214">
              <a:off x="3022221" y="1844082"/>
              <a:ext cx="384608" cy="217333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21379787">
              <a:off x="4477560" y="488305"/>
              <a:ext cx="305766" cy="172781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1845" y="2541055"/>
            <a:ext cx="1913531" cy="1325708"/>
            <a:chOff x="2232631" y="4226681"/>
            <a:chExt cx="1913531" cy="1325708"/>
          </a:xfrm>
        </p:grpSpPr>
        <p:sp>
          <p:nvSpPr>
            <p:cNvPr id="10" name="Rounded Rectangle 9"/>
            <p:cNvSpPr/>
            <p:nvPr/>
          </p:nvSpPr>
          <p:spPr>
            <a:xfrm>
              <a:off x="2881225" y="4648723"/>
              <a:ext cx="1122052" cy="9036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32631" y="5032410"/>
              <a:ext cx="628769" cy="49537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271040" y="4668282"/>
              <a:ext cx="547411" cy="36652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61920" y="4656425"/>
              <a:ext cx="36576" cy="879490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263526" y="5248984"/>
              <a:ext cx="573582" cy="259262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077860" y="4543360"/>
              <a:ext cx="231286" cy="92832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389908" y="4543361"/>
              <a:ext cx="231286" cy="9283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696890" y="4543362"/>
              <a:ext cx="231286" cy="928327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758868" y="4953772"/>
              <a:ext cx="101026" cy="415145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457111" y="4970022"/>
              <a:ext cx="101026" cy="41514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142990" y="4970021"/>
              <a:ext cx="101026" cy="415145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2242628" y="4226681"/>
              <a:ext cx="1903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NGS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93536" y="2524058"/>
            <a:ext cx="1903534" cy="1327106"/>
            <a:chOff x="6841779" y="2858927"/>
            <a:chExt cx="1903534" cy="1327106"/>
          </a:xfrm>
        </p:grpSpPr>
        <p:sp>
          <p:nvSpPr>
            <p:cNvPr id="70" name="TextBox 69"/>
            <p:cNvSpPr txBox="1"/>
            <p:nvPr/>
          </p:nvSpPr>
          <p:spPr>
            <a:xfrm>
              <a:off x="6841779" y="2858927"/>
              <a:ext cx="1903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Connectivity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287805" y="3207953"/>
              <a:ext cx="308345" cy="310896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7961910" y="3216329"/>
              <a:ext cx="308345" cy="310896"/>
            </a:xfrm>
            <a:prstGeom prst="ellipse">
              <a:avLst/>
            </a:prstGeom>
            <a:solidFill>
              <a:schemeClr val="accent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7635304" y="3875137"/>
              <a:ext cx="308345" cy="310896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7619595" y="3363401"/>
              <a:ext cx="320040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cxnSpLocks/>
            </p:cNvCxnSpPr>
            <p:nvPr/>
          </p:nvCxnSpPr>
          <p:spPr>
            <a:xfrm flipH="1">
              <a:off x="7845529" y="3549323"/>
              <a:ext cx="158034" cy="295563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cxnSpLocks/>
            </p:cNvCxnSpPr>
            <p:nvPr/>
          </p:nvCxnSpPr>
          <p:spPr>
            <a:xfrm>
              <a:off x="7540835" y="3546904"/>
              <a:ext cx="157519" cy="292608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8953462" y="2522270"/>
            <a:ext cx="2042343" cy="1344493"/>
            <a:chOff x="4511149" y="539845"/>
            <a:chExt cx="2042343" cy="1344493"/>
          </a:xfrm>
        </p:grpSpPr>
        <p:sp>
          <p:nvSpPr>
            <p:cNvPr id="119" name="TextBox 118"/>
            <p:cNvSpPr txBox="1"/>
            <p:nvPr/>
          </p:nvSpPr>
          <p:spPr>
            <a:xfrm>
              <a:off x="4511149" y="539845"/>
              <a:ext cx="2042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Seascape Genomics</a:t>
              </a:r>
            </a:p>
          </p:txBody>
        </p:sp>
        <p:pic>
          <p:nvPicPr>
            <p:cNvPr id="42" name="Picture 41" descr="Screen shot 2010-06-21 at 1.46.10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0"/>
            <a:stretch>
              <a:fillRect/>
            </a:stretch>
          </p:blipFill>
          <p:spPr bwMode="auto">
            <a:xfrm>
              <a:off x="4869163" y="916927"/>
              <a:ext cx="1286747" cy="967411"/>
            </a:xfrm>
            <a:prstGeom prst="rect">
              <a:avLst/>
            </a:prstGeom>
            <a:noFill/>
            <a:ln w="317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Program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863661" y="2526959"/>
            <a:ext cx="1914096" cy="1394381"/>
            <a:chOff x="2047076" y="2402449"/>
            <a:chExt cx="1914096" cy="1394381"/>
          </a:xfrm>
        </p:grpSpPr>
        <p:sp>
          <p:nvSpPr>
            <p:cNvPr id="54" name="TextBox 53"/>
            <p:cNvSpPr txBox="1"/>
            <p:nvPr/>
          </p:nvSpPr>
          <p:spPr>
            <a:xfrm>
              <a:off x="2047076" y="2402449"/>
              <a:ext cx="191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Selection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2246992" y="2736126"/>
              <a:ext cx="0" cy="1060704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/>
            <p:cNvSpPr/>
            <p:nvPr/>
          </p:nvSpPr>
          <p:spPr>
            <a:xfrm>
              <a:off x="2284051" y="3033849"/>
              <a:ext cx="1307306" cy="748740"/>
            </a:xfrm>
            <a:custGeom>
              <a:avLst/>
              <a:gdLst>
                <a:gd name="connsiteX0" fmla="*/ 0 w 1307306"/>
                <a:gd name="connsiteY0" fmla="*/ 1014417 h 1014417"/>
                <a:gd name="connsiteX1" fmla="*/ 600075 w 1307306"/>
                <a:gd name="connsiteY1" fmla="*/ 4 h 1014417"/>
                <a:gd name="connsiteX2" fmla="*/ 1307306 w 1307306"/>
                <a:gd name="connsiteY2" fmla="*/ 1000129 h 101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306" h="1014417">
                  <a:moveTo>
                    <a:pt x="0" y="1014417"/>
                  </a:moveTo>
                  <a:cubicBezTo>
                    <a:pt x="191095" y="508401"/>
                    <a:pt x="382191" y="2385"/>
                    <a:pt x="600075" y="4"/>
                  </a:cubicBezTo>
                  <a:cubicBezTo>
                    <a:pt x="817959" y="-2377"/>
                    <a:pt x="1307306" y="1000129"/>
                    <a:pt x="1307306" y="1000129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19829" y="2843492"/>
              <a:ext cx="1007269" cy="942975"/>
            </a:xfrm>
            <a:custGeom>
              <a:avLst/>
              <a:gdLst>
                <a:gd name="connsiteX0" fmla="*/ 0 w 1007269"/>
                <a:gd name="connsiteY0" fmla="*/ 1078713 h 1093001"/>
                <a:gd name="connsiteX1" fmla="*/ 528637 w 1007269"/>
                <a:gd name="connsiteY1" fmla="*/ 7 h 1093001"/>
                <a:gd name="connsiteX2" fmla="*/ 1007269 w 1007269"/>
                <a:gd name="connsiteY2" fmla="*/ 1093001 h 109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269" h="1093001">
                  <a:moveTo>
                    <a:pt x="0" y="1078713"/>
                  </a:moveTo>
                  <a:cubicBezTo>
                    <a:pt x="180379" y="538169"/>
                    <a:pt x="360759" y="-2374"/>
                    <a:pt x="528637" y="7"/>
                  </a:cubicBezTo>
                  <a:cubicBezTo>
                    <a:pt x="696515" y="2388"/>
                    <a:pt x="927497" y="912026"/>
                    <a:pt x="1007269" y="1093001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H="1">
              <a:off x="2246992" y="3783032"/>
              <a:ext cx="1689100" cy="0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2453596" y="2526964"/>
            <a:ext cx="1989469" cy="1281157"/>
            <a:chOff x="5813880" y="5158234"/>
            <a:chExt cx="1989469" cy="1281157"/>
          </a:xfrm>
        </p:grpSpPr>
        <p:sp>
          <p:nvSpPr>
            <p:cNvPr id="87" name="TextBox 86"/>
            <p:cNvSpPr txBox="1"/>
            <p:nvPr/>
          </p:nvSpPr>
          <p:spPr>
            <a:xfrm>
              <a:off x="5813880" y="5158234"/>
              <a:ext cx="1884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Bioinformatics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62682" y="5579868"/>
              <a:ext cx="1764792" cy="8595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893390" y="6088180"/>
              <a:ext cx="1909959" cy="292388"/>
            </a:xfrm>
            <a:prstGeom prst="rect">
              <a:avLst/>
            </a:prstGeom>
            <a:noFill/>
          </p:spPr>
          <p:txBody>
            <a:bodyPr wrap="square" lIns="18288" rtlCol="0">
              <a:spAutoFit/>
            </a:bodyPr>
            <a:lstStyle/>
            <a:p>
              <a:r>
                <a:rPr lang="en-US" sz="1300" dirty="0">
                  <a:solidFill>
                    <a:srgbClr val="92D050"/>
                  </a:solidFill>
                </a:rPr>
                <a:t>$ </a:t>
              </a:r>
              <a:r>
                <a:rPr lang="en-US" sz="1300" b="1" dirty="0">
                  <a:solidFill>
                    <a:srgbClr val="92D050"/>
                  </a:solidFill>
                </a:rPr>
                <a:t>python</a:t>
              </a: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5855290" y="5546620"/>
              <a:ext cx="1783080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6098252" y="5466475"/>
              <a:ext cx="129707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>
                  <a:solidFill>
                    <a:schemeClr val="bg1"/>
                  </a:solidFill>
                </a:rPr>
                <a:t>Terminal</a:t>
              </a: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5875838" y="5521159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939363" y="5521159"/>
              <a:ext cx="45719" cy="45719"/>
            </a:xfrm>
            <a:prstGeom prst="ellipse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6000465" y="5521159"/>
              <a:ext cx="45719" cy="45719"/>
            </a:xfrm>
            <a:prstGeom prst="ellipse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889532" y="5654477"/>
              <a:ext cx="1909959" cy="292388"/>
            </a:xfrm>
            <a:prstGeom prst="rect">
              <a:avLst/>
            </a:prstGeom>
            <a:noFill/>
          </p:spPr>
          <p:txBody>
            <a:bodyPr wrap="square" lIns="18288" rtlCol="0">
              <a:spAutoFit/>
            </a:bodyPr>
            <a:lstStyle/>
            <a:p>
              <a:r>
                <a:rPr lang="en-US" sz="1300" dirty="0">
                  <a:solidFill>
                    <a:srgbClr val="92D050"/>
                  </a:solidFill>
                </a:rPr>
                <a:t>$ </a:t>
              </a:r>
              <a:r>
                <a:rPr lang="en-US" sz="1300" b="1" dirty="0">
                  <a:solidFill>
                    <a:srgbClr val="92D050"/>
                  </a:solidFill>
                </a:rPr>
                <a:t>bash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381"/>
          <a:stretch/>
        </p:blipFill>
        <p:spPr>
          <a:xfrm>
            <a:off x="10995202" y="717783"/>
            <a:ext cx="1084735" cy="21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01927 0.11458 0.03906 0.22963 0.07708 0.29143 C 0.1151 0.35324 0.22864 0.37199 0.22864 0.37292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8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C -0.00182 0.11574 -0.00299 0.23194 0.04818 0.29675 C 0.09948 0.36157 0.30456 0.38472 0.30456 0.38564 " pathEditMode="relative" rAng="0" ptsTypes="AAA">
                                      <p:cBhvr>
                                        <p:cTn id="28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928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16406 0.04098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203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07 C -0.06302 -0.11296 -0.12422 -0.25926 -0.19219 -0.25394 C -0.26003 -0.24838 -0.39584 0.01157 -0.39584 0.01204 " pathEditMode="relative" rAng="0" ptsTypes="AAA">
                                      <p:cBhvr>
                                        <p:cTn id="32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-1203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C 0.01562 -0.11759 0.03919 -0.2537 -0.02513 -0.29514 C -0.08932 -0.33657 -0.378 -0.2493 -0.378 -0.24907 " pathEditMode="relative" rAng="0" ptsTypes="AAA">
                                      <p:cBhvr>
                                        <p:cTn id="34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659" y="1785319"/>
            <a:ext cx="8624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/>
              <a:t>Breaking RAD:</a:t>
            </a:r>
            <a:br>
              <a:rPr lang="en-US" sz="6600" dirty="0"/>
            </a:br>
            <a:r>
              <a:rPr lang="en-US" sz="3500" dirty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by linkage and enzyme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Adaptive locus will be missed by RADseq Analysis!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/>
              <a:t>Size of linkage blocks </a:t>
            </a:r>
            <a:r>
              <a:rPr lang="en-US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Lowry et al. 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McKinney et al. 2016</a:t>
            </a: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limitations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35652" y="1731362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Linkage block size should inform experimental design</a:t>
            </a:r>
          </a:p>
          <a:p>
            <a:endParaRPr lang="en-US" sz="4400" dirty="0"/>
          </a:p>
          <a:p>
            <a:r>
              <a:rPr lang="en-US" sz="4400" dirty="0"/>
              <a:t>For surveying neutral AND adaptive variation in non-model organisms, it’s hard to beat RADseq.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RAD broken?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For now...</a:t>
            </a: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659" y="1785319"/>
            <a:ext cx="8152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RAD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/>
              <a:t>Original RAD (</a:t>
            </a:r>
            <a:r>
              <a:rPr lang="en-US" sz="3200" dirty="0" err="1"/>
              <a:t>mbRAD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Miller et al. 2007 and Baird et al. 2008 </a:t>
            </a:r>
          </a:p>
          <a:p>
            <a:r>
              <a:rPr lang="en-US" sz="3200" dirty="0"/>
              <a:t>Double Digest RAD (</a:t>
            </a:r>
            <a:r>
              <a:rPr lang="en-US" sz="3200" dirty="0" err="1"/>
              <a:t>ddRAD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Peterson et al. 2012</a:t>
            </a:r>
          </a:p>
          <a:p>
            <a:r>
              <a:rPr lang="en-US" sz="3200" dirty="0"/>
              <a:t>2bRAD</a:t>
            </a:r>
          </a:p>
          <a:p>
            <a:pPr lvl="1"/>
            <a:r>
              <a:rPr lang="en-US" sz="2800" dirty="0"/>
              <a:t> </a:t>
            </a:r>
            <a:r>
              <a:rPr lang="nb-NO" sz="2800" dirty="0"/>
              <a:t>Wang et al. 2012 </a:t>
            </a:r>
          </a:p>
          <a:p>
            <a:r>
              <a:rPr lang="nb-NO" sz="3200" dirty="0" err="1"/>
              <a:t>ezRAD</a:t>
            </a:r>
            <a:endParaRPr lang="nb-NO" sz="3200" dirty="0"/>
          </a:p>
          <a:p>
            <a:pPr lvl="1"/>
            <a:r>
              <a:rPr lang="nb-NO" sz="2800" dirty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</p:spPr>
        <p:txBody>
          <a:bodyPr/>
          <a:lstStyle/>
          <a:p>
            <a:r>
              <a:rPr lang="en-US" dirty="0"/>
              <a:t>Next generation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7" y="1012794"/>
            <a:ext cx="10821348" cy="4525963"/>
          </a:xfrm>
        </p:spPr>
        <p:txBody>
          <a:bodyPr>
            <a:noAutofit/>
          </a:bodyPr>
          <a:lstStyle/>
          <a:p>
            <a:r>
              <a:rPr lang="en-US" dirty="0"/>
              <a:t>Amplicon 454 Sequencing</a:t>
            </a:r>
          </a:p>
          <a:p>
            <a:pPr lvl="1"/>
            <a:r>
              <a:rPr lang="en-US" dirty="0"/>
              <a:t>Method to simultaneously sequence 10 loci for 20 individuals across 16 localities</a:t>
            </a:r>
          </a:p>
          <a:p>
            <a:pPr lvl="2"/>
            <a:r>
              <a:rPr lang="en-US" dirty="0"/>
              <a:t>Puritz et al. 2012, Puritz and Toonen 2013, Puritz et al. In Prep</a:t>
            </a:r>
          </a:p>
          <a:p>
            <a:pPr lvl="2"/>
            <a:endParaRPr lang="en-US" dirty="0"/>
          </a:p>
          <a:p>
            <a:r>
              <a:rPr lang="en-US" dirty="0" err="1"/>
              <a:t>ezRAD</a:t>
            </a:r>
            <a:endParaRPr lang="en-US" dirty="0"/>
          </a:p>
          <a:p>
            <a:pPr lvl="1"/>
            <a:r>
              <a:rPr lang="en-US" dirty="0"/>
              <a:t>Method using a single restriction digest and Illumina </a:t>
            </a:r>
            <a:r>
              <a:rPr lang="en-US" dirty="0" err="1"/>
              <a:t>TruSeq</a:t>
            </a:r>
            <a:r>
              <a:rPr lang="en-US" dirty="0"/>
              <a:t> kits</a:t>
            </a:r>
          </a:p>
          <a:p>
            <a:pPr lvl="2"/>
            <a:r>
              <a:rPr lang="en-US" dirty="0"/>
              <a:t>Toonen et al. 2013, Puritz and Toonen In Prep</a:t>
            </a:r>
          </a:p>
          <a:p>
            <a:pPr lvl="2"/>
            <a:endParaRPr lang="en-US" dirty="0"/>
          </a:p>
          <a:p>
            <a:r>
              <a:rPr lang="en-US" dirty="0" err="1"/>
              <a:t>ddRAD</a:t>
            </a:r>
            <a:endParaRPr lang="en-US" dirty="0"/>
          </a:p>
          <a:p>
            <a:pPr lvl="1"/>
            <a:r>
              <a:rPr lang="en-US" dirty="0"/>
              <a:t>Slight modifications of the Peterson et al. method</a:t>
            </a:r>
          </a:p>
          <a:p>
            <a:pPr lvl="1"/>
            <a:endParaRPr lang="en-US" dirty="0"/>
          </a:p>
          <a:p>
            <a:r>
              <a:rPr lang="en-US" dirty="0"/>
              <a:t>dDocent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ezRAD</a:t>
            </a:r>
            <a:r>
              <a:rPr lang="en-US" dirty="0"/>
              <a:t>/</a:t>
            </a:r>
            <a:r>
              <a:rPr lang="en-US" dirty="0" err="1"/>
              <a:t>ddRAD</a:t>
            </a:r>
            <a:r>
              <a:rPr lang="en-US" dirty="0"/>
              <a:t> analysis pipeline for population genomics</a:t>
            </a:r>
          </a:p>
          <a:p>
            <a:pPr lvl="2"/>
            <a:r>
              <a:rPr lang="en-US" dirty="0"/>
              <a:t>Puritz et al. 2014, Puritz et al. In Prep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7"/>
          <a:stretch/>
        </p:blipFill>
        <p:spPr>
          <a:xfrm>
            <a:off x="10995202" y="717785"/>
            <a:ext cx="1084735" cy="24463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634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2bRAD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/>
              <a:t>hyRAD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/>
              <a:t>RAcap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/10.1111/1755-0998.12566/abstract</a:t>
            </a:r>
          </a:p>
          <a:p>
            <a:pPr lvl="1"/>
            <a:endParaRPr lang="en-US" dirty="0"/>
          </a:p>
          <a:p>
            <a:r>
              <a:rPr lang="en-US" dirty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"/>
            <a:ext cx="9144000" cy="6855036"/>
          </a:xfrm>
          <a:noFill/>
        </p:spPr>
        <p:txBody>
          <a:bodyPr anchor="ctr"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“Advice is a form of nostalgia.  Dispensing it is a way of fishing the past from the disposal, and wiping it off, painting over the ugly parts, and recycling it for more than it’s worth.”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Baz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Luhrmann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2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random shearing of the ends of fragments allows the putative identification of PCR duplicates</a:t>
            </a:r>
          </a:p>
          <a:p>
            <a:pPr lvl="1"/>
            <a:r>
              <a:rPr lang="en-US" dirty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 lab protocol is the most technically challenging and requires extra equipment like a </a:t>
            </a:r>
            <a:r>
              <a:rPr lang="en-US" dirty="0" err="1"/>
              <a:t>sonicator</a:t>
            </a:r>
            <a:endParaRPr lang="en-US" dirty="0"/>
          </a:p>
          <a:p>
            <a:pPr lvl="1"/>
            <a:r>
              <a:rPr lang="en-US" dirty="0"/>
              <a:t>There is a significant bias in </a:t>
            </a:r>
            <a:r>
              <a:rPr lang="en-US" dirty="0" err="1"/>
              <a:t>mbRAD</a:t>
            </a:r>
            <a:r>
              <a:rPr lang="en-US" dirty="0"/>
              <a:t> libraries relative to the original length of the restriction fragment.</a:t>
            </a:r>
          </a:p>
          <a:p>
            <a:pPr lvl="1"/>
            <a:r>
              <a:rPr lang="en-US" dirty="0"/>
              <a:t>Varying fragment sizes also makes </a:t>
            </a:r>
            <a:r>
              <a:rPr lang="en-US" dirty="0" err="1"/>
              <a:t>mbRAD</a:t>
            </a:r>
            <a:r>
              <a:rPr lang="en-US" dirty="0"/>
              <a:t> more susceptible to PCR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Size selection can bias the representation of alleles and loci across libraries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enzymes increases the change of allele dropout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By far the easiest and cheapest protocol</a:t>
            </a:r>
          </a:p>
          <a:p>
            <a:pPr lvl="2"/>
            <a:r>
              <a:rPr lang="en-US" dirty="0"/>
              <a:t>No special cleanups </a:t>
            </a:r>
          </a:p>
          <a:p>
            <a:pPr lvl="2"/>
            <a:r>
              <a:rPr lang="en-US" dirty="0"/>
              <a:t>No special equipment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No bias from size selection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endonucleases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Fragments are likely not </a:t>
            </a:r>
            <a:r>
              <a:rPr lang="en-US" dirty="0" err="1"/>
              <a:t>mappable</a:t>
            </a:r>
            <a:r>
              <a:rPr lang="en-US" dirty="0"/>
              <a:t> across species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of commercial library prep kits that come with support and a guarantee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Digested DNA could simply be shipped off to almost any Illumina sequence providers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with the proper commercial kit, </a:t>
            </a:r>
            <a:r>
              <a:rPr lang="en-US" dirty="0" err="1"/>
              <a:t>ezRAD</a:t>
            </a:r>
            <a:r>
              <a:rPr lang="en-US" dirty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ezRAD</a:t>
            </a:r>
            <a:r>
              <a:rPr lang="en-US" dirty="0"/>
              <a:t> sequencing reads start with the cut site and this reduced complexity can impact sequence quality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ezRAD</a:t>
            </a:r>
            <a:r>
              <a:rPr lang="en-US" dirty="0"/>
              <a:t> relies heavily on size selection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longer dependent on enzymes for sampling loci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allele dropout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sets of probes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discuss!</a:t>
            </a:r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Allele dropout</a:t>
            </a:r>
          </a:p>
          <a:p>
            <a:endParaRPr lang="en-US" sz="4000" dirty="0"/>
          </a:p>
          <a:p>
            <a:r>
              <a:rPr lang="en-US" sz="4000" dirty="0"/>
              <a:t>Restriction 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2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/>
              <a:t>Will reduce overall estimates of genetic diversity and heterozygosity</a:t>
            </a:r>
          </a:p>
          <a:p>
            <a:pPr lvl="1"/>
            <a:r>
              <a:rPr lang="en-US" dirty="0"/>
              <a:t>Simulations suggest that RADseq methods that utilizing more than one enzyme may be more sensitive to this bias than </a:t>
            </a:r>
            <a:r>
              <a:rPr lang="en-US" dirty="0" err="1"/>
              <a:t>mbRAD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Mitigated </a:t>
            </a:r>
            <a:r>
              <a:rPr lang="en-US" dirty="0" err="1"/>
              <a:t>bioinformatically</a:t>
            </a:r>
            <a:endParaRPr lang="en-US" dirty="0"/>
          </a:p>
          <a:p>
            <a:pPr lvl="1"/>
            <a:r>
              <a:rPr lang="en-US" dirty="0"/>
              <a:t>Using a high call rate percentage</a:t>
            </a:r>
          </a:p>
          <a:p>
            <a:pPr lvl="1"/>
            <a:r>
              <a:rPr lang="en-US" dirty="0"/>
              <a:t>Removing loci that show a wide variance of depth across individuals</a:t>
            </a:r>
          </a:p>
          <a:p>
            <a:pPr lvl="1"/>
            <a:r>
              <a:rPr lang="en-US" dirty="0"/>
              <a:t>Software package </a:t>
            </a:r>
            <a:r>
              <a:rPr lang="en-US" dirty="0" err="1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/>
              <a:t>journals.plos.org</a:t>
            </a:r>
            <a:r>
              <a:rPr lang="en-US" sz="1900" dirty="0"/>
              <a:t>/</a:t>
            </a:r>
            <a:r>
              <a:rPr lang="en-US" sz="1900" dirty="0" err="1"/>
              <a:t>plosgenetics</a:t>
            </a:r>
            <a:r>
              <a:rPr lang="en-US" sz="1900" dirty="0"/>
              <a:t>/</a:t>
            </a:r>
            <a:r>
              <a:rPr lang="en-US" sz="1900" dirty="0" err="1"/>
              <a:t>article?id</a:t>
            </a:r>
            <a:r>
              <a:rPr lang="en-US" sz="1900" dirty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/>
              <a:t>Restriction fragment length bias</a:t>
            </a:r>
          </a:p>
          <a:p>
            <a:pPr lvl="1"/>
            <a:r>
              <a:rPr lang="en-US" sz="2800" dirty="0"/>
              <a:t>This happens when shorter restriction fragments are not completely </a:t>
            </a:r>
            <a:r>
              <a:rPr lang="en-US" sz="2800" dirty="0" err="1"/>
              <a:t>sonicated</a:t>
            </a:r>
            <a:r>
              <a:rPr lang="en-US" sz="2800" dirty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Mitigate by avoiding </a:t>
            </a:r>
            <a:r>
              <a:rPr lang="en-US" sz="2800" dirty="0" err="1"/>
              <a:t>mbRAD</a:t>
            </a:r>
            <a:endParaRPr lang="en-US" sz="2800" dirty="0"/>
          </a:p>
          <a:p>
            <a:pPr lvl="2"/>
            <a:r>
              <a:rPr lang="en-US" sz="2400" dirty="0"/>
              <a:t>Bias is only present in the </a:t>
            </a:r>
            <a:r>
              <a:rPr lang="en-US" sz="2400" dirty="0" err="1"/>
              <a:t>mbRAD</a:t>
            </a:r>
            <a:r>
              <a:rPr lang="en-US" sz="2400" dirty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Output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461693"/>
              </p:ext>
            </p:extLst>
          </p:nvPr>
        </p:nvGraphicFramePr>
        <p:xfrm>
          <a:off x="-1" y="714950"/>
          <a:ext cx="10916516" cy="614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12265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153"/>
          <a:stretch/>
        </p:blipFill>
        <p:spPr>
          <a:xfrm>
            <a:off x="10995202" y="717783"/>
            <a:ext cx="1084735" cy="53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Size selection bias can be mitigated in several ways</a:t>
            </a:r>
          </a:p>
          <a:p>
            <a:pPr lvl="2"/>
            <a:r>
              <a:rPr lang="en-US" sz="2800" dirty="0"/>
              <a:t>Using an automated instrument like a Pippin prep</a:t>
            </a:r>
          </a:p>
          <a:p>
            <a:pPr lvl="2"/>
            <a:r>
              <a:rPr lang="en-US" sz="2800" dirty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selection</a:t>
            </a:r>
          </a:p>
          <a:p>
            <a:pPr lvl="2"/>
            <a:r>
              <a:rPr lang="en-US" sz="2800" dirty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"/>
          <a:stretch/>
        </p:blipFill>
        <p:spPr>
          <a:xfrm>
            <a:off x="10995202" y="717783"/>
            <a:ext cx="1084735" cy="6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05" y="2516758"/>
            <a:ext cx="3640784" cy="227549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854"/>
          <a:stretch/>
        </p:blipFill>
        <p:spPr>
          <a:xfrm>
            <a:off x="10995202" y="717783"/>
            <a:ext cx="1084735" cy="4289645"/>
          </a:xfrm>
          <a:prstGeom prst="rect">
            <a:avLst/>
          </a:prstGeom>
        </p:spPr>
      </p:pic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8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37" grpId="0" animBg="1"/>
      <p:bldP spid="38" grpId="0" animBg="1"/>
      <p:bldP spid="39" grpId="0"/>
      <p:bldP spid="47" grpId="0" animBg="1"/>
      <p:bldP spid="48" grpId="0" animBg="1"/>
      <p:bldP spid="79" grpId="0" animBg="1"/>
      <p:bldP spid="80" grpId="0" animBg="1"/>
      <p:bldP spid="88" grpId="0" animBg="1"/>
      <p:bldP spid="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Workshop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12207842" cy="4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4133</TotalTime>
  <Words>2535</Words>
  <Application>Microsoft Macintosh PowerPoint</Application>
  <PresentationFormat>Widescreen</PresentationFormat>
  <Paragraphs>707</Paragraphs>
  <Slides>73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Andale Mono</vt:lpstr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The bioinformatics of reduced representation libraries:  RADseq and beyond</vt:lpstr>
      <vt:lpstr>A little info on me</vt:lpstr>
      <vt:lpstr>A little info on me</vt:lpstr>
      <vt:lpstr>My Research Program</vt:lpstr>
      <vt:lpstr>Next generation experience</vt:lpstr>
      <vt:lpstr>PowerPoint Presentation</vt:lpstr>
      <vt:lpstr>NGS Output</vt:lpstr>
      <vt:lpstr>NGS Workflow</vt:lpstr>
      <vt:lpstr>Today’s Workshop</vt:lpstr>
      <vt:lpstr>Today’s Workshop</vt:lpstr>
      <vt:lpstr>PowerPoint Presentation</vt:lpstr>
      <vt:lpstr>Adaptation Genomics for non-model organisms</vt:lpstr>
      <vt:lpstr>Adaptation Genomics for non-model organisms</vt:lpstr>
      <vt:lpstr>Adaptation Genomics for non-model organisms</vt:lpstr>
      <vt:lpstr>Adaptation Genomics for non-model organisms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</cp:lastModifiedBy>
  <cp:revision>266</cp:revision>
  <dcterms:created xsi:type="dcterms:W3CDTF">2016-02-27T11:20:31Z</dcterms:created>
  <dcterms:modified xsi:type="dcterms:W3CDTF">2018-02-12T02:25:24Z</dcterms:modified>
</cp:coreProperties>
</file>